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lacial Indifference" charset="1" panose="00000000000000000000"/>
      <p:regular r:id="rId21"/>
    </p:embeddedFont>
    <p:embeddedFont>
      <p:font typeface="League Gothic" charset="1" panose="00000500000000000000"/>
      <p:regular r:id="rId22"/>
    </p:embeddedFont>
    <p:embeddedFont>
      <p:font typeface="Futura Bold" charset="1" panose="020B0702020204020203"/>
      <p:regular r:id="rId23"/>
    </p:embeddedFont>
    <p:embeddedFont>
      <p:font typeface="Open Sans 1" charset="1" panose="00000000000000000000"/>
      <p:regular r:id="rId24"/>
    </p:embeddedFont>
    <p:embeddedFont>
      <p:font typeface="Open Sans 1 Bold" charset="1" panose="00000000000000000000"/>
      <p:regular r:id="rId25"/>
    </p:embeddedFont>
    <p:embeddedFont>
      <p:font typeface="Canva Sans" charset="1" panose="020B0503030501040103"/>
      <p:regular r:id="rId26"/>
    </p:embeddedFont>
    <p:embeddedFont>
      <p:font typeface="Roboto" charset="1" panose="02000000000000000000"/>
      <p:regular r:id="rId27"/>
    </p:embeddedFont>
    <p:embeddedFont>
      <p:font typeface="Open Sans 2" charset="1" panose="020B0606030504020204"/>
      <p:regular r:id="rId28"/>
    </p:embeddedFont>
    <p:embeddedFont>
      <p:font typeface="Chunk Five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35978" cy="10287000"/>
            <a:chOff x="0" y="0"/>
            <a:chExt cx="18530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30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53097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7002883" cy="8229600"/>
          </a:xfrm>
          <a:custGeom>
            <a:avLst/>
            <a:gdLst/>
            <a:ahLst/>
            <a:cxnLst/>
            <a:rect r="r" b="b" t="t" l="l"/>
            <a:pathLst>
              <a:path h="8229600" w="7002883">
                <a:moveTo>
                  <a:pt x="0" y="0"/>
                </a:moveTo>
                <a:lnTo>
                  <a:pt x="7002883" y="0"/>
                </a:lnTo>
                <a:lnTo>
                  <a:pt x="7002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41" t="-26434" r="-139473" b="-1449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0576" y="5829431"/>
            <a:ext cx="3309565" cy="3428869"/>
          </a:xfrm>
          <a:custGeom>
            <a:avLst/>
            <a:gdLst/>
            <a:ahLst/>
            <a:cxnLst/>
            <a:rect r="r" b="b" t="t" l="l"/>
            <a:pathLst>
              <a:path h="3428869" w="3309565">
                <a:moveTo>
                  <a:pt x="0" y="0"/>
                </a:moveTo>
                <a:lnTo>
                  <a:pt x="3309566" y="0"/>
                </a:lnTo>
                <a:lnTo>
                  <a:pt x="3309566" y="3428869"/>
                </a:lnTo>
                <a:lnTo>
                  <a:pt x="0" y="3428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575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35978" y="5434659"/>
            <a:ext cx="925945" cy="1038701"/>
          </a:xfrm>
          <a:custGeom>
            <a:avLst/>
            <a:gdLst/>
            <a:ahLst/>
            <a:cxnLst/>
            <a:rect r="r" b="b" t="t" l="l"/>
            <a:pathLst>
              <a:path h="1038701" w="925945">
                <a:moveTo>
                  <a:pt x="0" y="0"/>
                </a:moveTo>
                <a:lnTo>
                  <a:pt x="925945" y="0"/>
                </a:lnTo>
                <a:lnTo>
                  <a:pt x="925945" y="1038701"/>
                </a:lnTo>
                <a:lnTo>
                  <a:pt x="0" y="1038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04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22053" y="7298858"/>
            <a:ext cx="2660103" cy="2685842"/>
          </a:xfrm>
          <a:custGeom>
            <a:avLst/>
            <a:gdLst/>
            <a:ahLst/>
            <a:cxnLst/>
            <a:rect r="r" b="b" t="t" l="l"/>
            <a:pathLst>
              <a:path h="2685842" w="2660103">
                <a:moveTo>
                  <a:pt x="0" y="0"/>
                </a:moveTo>
                <a:lnTo>
                  <a:pt x="2660103" y="0"/>
                </a:lnTo>
                <a:lnTo>
                  <a:pt x="2660103" y="2685842"/>
                </a:lnTo>
                <a:lnTo>
                  <a:pt x="0" y="2685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90157" y="6416210"/>
            <a:ext cx="8662146" cy="106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Jackson Barratt Heitmann, Brittany M. Mason, and Corey T. Callaghan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Fort Lauderdale Research Center, University of Florida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48429" y="2763135"/>
            <a:ext cx="9025221" cy="319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Land Cover and Area Influence </a:t>
            </a:r>
            <a:r>
              <a:rPr lang="en-US" sz="7499">
                <a:solidFill>
                  <a:srgbClr val="194B74"/>
                </a:solidFill>
                <a:latin typeface="League Gothic"/>
                <a:ea typeface="League Gothic"/>
                <a:cs typeface="League Gothic"/>
                <a:sym typeface="League Gothic"/>
              </a:rPr>
              <a:t>Bird Biodiversity</a:t>
            </a:r>
            <a:r>
              <a:rPr lang="en-US" sz="74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 in Geographically Isolated Wetlands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35978" cy="10287000"/>
            <a:chOff x="0" y="0"/>
            <a:chExt cx="18530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30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53097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42907" y="4115048"/>
            <a:ext cx="7126687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We found that species richness increases as wetland area increases.</a:t>
            </a: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This was most pronounced for Terrestrial and aquatic primary lifestyles.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393901" y="1374279"/>
            <a:ext cx="7344322" cy="281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Objective 1: Species Richness Increases with Wetland Area</a:t>
            </a:r>
          </a:p>
          <a:p>
            <a:pPr algn="l">
              <a:lnSpc>
                <a:spcPts val="7391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21303" y="1326654"/>
            <a:ext cx="9395313" cy="7633692"/>
          </a:xfrm>
          <a:custGeom>
            <a:avLst/>
            <a:gdLst/>
            <a:ahLst/>
            <a:cxnLst/>
            <a:rect r="r" b="b" t="t" l="l"/>
            <a:pathLst>
              <a:path h="7633692" w="9395313">
                <a:moveTo>
                  <a:pt x="0" y="0"/>
                </a:moveTo>
                <a:lnTo>
                  <a:pt x="9395313" y="0"/>
                </a:lnTo>
                <a:lnTo>
                  <a:pt x="9395313" y="7633692"/>
                </a:lnTo>
                <a:lnTo>
                  <a:pt x="0" y="763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35978" cy="10287000"/>
            <a:chOff x="0" y="0"/>
            <a:chExt cx="18530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30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53097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18205" y="4275308"/>
            <a:ext cx="712668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Built land area reduces richness at multiple scales.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18205" y="6147983"/>
            <a:ext cx="7023532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Trees reduced species richness, likely due to environmental filtering in the Temperate Forests of the Northeast.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8205" y="8281670"/>
            <a:ext cx="702353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Flooded vegetation and grass cover promote richness at the local scale.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7795" y="2733153"/>
            <a:ext cx="8476205" cy="6525147"/>
          </a:xfrm>
          <a:custGeom>
            <a:avLst/>
            <a:gdLst/>
            <a:ahLst/>
            <a:cxnLst/>
            <a:rect r="r" b="b" t="t" l="l"/>
            <a:pathLst>
              <a:path h="6525147" w="8476205">
                <a:moveTo>
                  <a:pt x="0" y="0"/>
                </a:moveTo>
                <a:lnTo>
                  <a:pt x="8476205" y="0"/>
                </a:lnTo>
                <a:lnTo>
                  <a:pt x="8476205" y="6525147"/>
                </a:lnTo>
                <a:lnTo>
                  <a:pt x="0" y="6525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" t="-4767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07453" y="1038968"/>
            <a:ext cx="10707633" cy="375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Objective 2: Built area reduces species richness,</a:t>
            </a: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 flooded vegetation increases species richness.</a:t>
            </a:r>
          </a:p>
          <a:p>
            <a:pPr algn="l">
              <a:lnSpc>
                <a:spcPts val="739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35978" cy="10287000"/>
            <a:chOff x="0" y="0"/>
            <a:chExt cx="18530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30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53097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393901" y="4742531"/>
            <a:ext cx="7126687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All species respond negatively to built land area, at multiple scales.</a:t>
            </a:r>
          </a:p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Aquatic species richness.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393901" y="1374279"/>
            <a:ext cx="7344322" cy="281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Objective 3: Land cover impacts functional group richness differently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88547" y="1028700"/>
            <a:ext cx="8455453" cy="8720376"/>
          </a:xfrm>
          <a:custGeom>
            <a:avLst/>
            <a:gdLst/>
            <a:ahLst/>
            <a:cxnLst/>
            <a:rect r="r" b="b" t="t" l="l"/>
            <a:pathLst>
              <a:path h="8720376" w="8455453">
                <a:moveTo>
                  <a:pt x="0" y="0"/>
                </a:moveTo>
                <a:lnTo>
                  <a:pt x="8455453" y="0"/>
                </a:lnTo>
                <a:lnTo>
                  <a:pt x="8455453" y="8720376"/>
                </a:lnTo>
                <a:lnTo>
                  <a:pt x="0" y="872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626622"/>
            <a:chOff x="0" y="0"/>
            <a:chExt cx="24384000" cy="750216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87000"/>
            </a:blip>
            <a:srcRect l="0" t="30770" r="0" b="30770"/>
            <a:stretch>
              <a:fillRect/>
            </a:stretch>
          </p:blipFill>
          <p:spPr>
            <a:xfrm flipH="false" flipV="false">
              <a:off x="0" y="0"/>
              <a:ext cx="24384000" cy="750216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380116" y="1170246"/>
            <a:ext cx="9503924" cy="3252792"/>
            <a:chOff x="0" y="0"/>
            <a:chExt cx="2503091" cy="8567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3091" cy="856702"/>
            </a:xfrm>
            <a:custGeom>
              <a:avLst/>
              <a:gdLst/>
              <a:ahLst/>
              <a:cxnLst/>
              <a:rect r="r" b="b" t="t" l="l"/>
              <a:pathLst>
                <a:path h="856702" w="2503091">
                  <a:moveTo>
                    <a:pt x="0" y="0"/>
                  </a:moveTo>
                  <a:lnTo>
                    <a:pt x="2503091" y="0"/>
                  </a:lnTo>
                  <a:lnTo>
                    <a:pt x="2503091" y="856702"/>
                  </a:lnTo>
                  <a:lnTo>
                    <a:pt x="0" y="856702"/>
                  </a:lnTo>
                  <a:close/>
                </a:path>
              </a:pathLst>
            </a:custGeom>
            <a:solidFill>
              <a:srgbClr val="23710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503091" cy="923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80116" y="1203584"/>
            <a:ext cx="9503924" cy="3219454"/>
          </a:xfrm>
          <a:custGeom>
            <a:avLst/>
            <a:gdLst/>
            <a:ahLst/>
            <a:cxnLst/>
            <a:rect r="r" b="b" t="t" l="l"/>
            <a:pathLst>
              <a:path h="3219454" w="9503924">
                <a:moveTo>
                  <a:pt x="0" y="0"/>
                </a:moveTo>
                <a:lnTo>
                  <a:pt x="9503924" y="0"/>
                </a:lnTo>
                <a:lnTo>
                  <a:pt x="9503924" y="3219454"/>
                </a:lnTo>
                <a:lnTo>
                  <a:pt x="0" y="3219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380116" y="1203584"/>
            <a:ext cx="9503924" cy="3152790"/>
            <a:chOff x="0" y="0"/>
            <a:chExt cx="12671899" cy="420372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>
              <a:alphaModFix amt="79000"/>
            </a:blip>
            <a:srcRect l="14682" t="49386" r="18332" b="17260"/>
            <a:stretch>
              <a:fillRect/>
            </a:stretch>
          </p:blipFill>
          <p:spPr>
            <a:xfrm flipH="false" flipV="false">
              <a:off x="0" y="0"/>
              <a:ext cx="12671899" cy="4203721"/>
            </a:xfrm>
            <a:prstGeom prst="rect">
              <a:avLst/>
            </a:prstGeom>
          </p:spPr>
        </p:pic>
      </p:grpSp>
      <p:sp>
        <p:nvSpPr>
          <p:cNvPr name="AutoShape 10" id="10"/>
          <p:cNvSpPr/>
          <p:nvPr/>
        </p:nvSpPr>
        <p:spPr>
          <a:xfrm rot="0">
            <a:off x="4380116" y="1170246"/>
            <a:ext cx="95039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4380116" y="4365899"/>
            <a:ext cx="95039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223326" y="6412230"/>
            <a:ext cx="7217157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Terrestrial and aquatic species richness drive the species area realtionship in GIWs, likely due to larger wetlands being visited by a greater number of larger-bodied species compared to relatively smaller insessorial and aerial species.</a:t>
            </a:r>
            <a:r>
              <a:rPr lang="en-US" sz="2699" spc="8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15263" y="6412230"/>
            <a:ext cx="6470822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Landscape variables are responsible for negative trends in richness, local variables responsible for positive predictors of species richness.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79012" y="1824615"/>
            <a:ext cx="6506132" cy="187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spc="161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does this mean for birds in GIWs?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626622"/>
            <a:chOff x="0" y="0"/>
            <a:chExt cx="24384000" cy="750216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87000"/>
            </a:blip>
            <a:srcRect l="0" t="26910" r="0" b="26910"/>
            <a:stretch>
              <a:fillRect/>
            </a:stretch>
          </p:blipFill>
          <p:spPr>
            <a:xfrm flipH="false" flipV="false">
              <a:off x="0" y="0"/>
              <a:ext cx="24384000" cy="750216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380116" y="1170246"/>
            <a:ext cx="9503924" cy="3252792"/>
            <a:chOff x="0" y="0"/>
            <a:chExt cx="2503091" cy="8567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3091" cy="856702"/>
            </a:xfrm>
            <a:custGeom>
              <a:avLst/>
              <a:gdLst/>
              <a:ahLst/>
              <a:cxnLst/>
              <a:rect r="r" b="b" t="t" l="l"/>
              <a:pathLst>
                <a:path h="856702" w="2503091">
                  <a:moveTo>
                    <a:pt x="0" y="0"/>
                  </a:moveTo>
                  <a:lnTo>
                    <a:pt x="2503091" y="0"/>
                  </a:lnTo>
                  <a:lnTo>
                    <a:pt x="2503091" y="856702"/>
                  </a:lnTo>
                  <a:lnTo>
                    <a:pt x="0" y="856702"/>
                  </a:lnTo>
                  <a:close/>
                </a:path>
              </a:pathLst>
            </a:custGeom>
            <a:solidFill>
              <a:srgbClr val="23710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503091" cy="923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380116" y="1203584"/>
            <a:ext cx="9503924" cy="3219454"/>
          </a:xfrm>
          <a:custGeom>
            <a:avLst/>
            <a:gdLst/>
            <a:ahLst/>
            <a:cxnLst/>
            <a:rect r="r" b="b" t="t" l="l"/>
            <a:pathLst>
              <a:path h="3219454" w="9503924">
                <a:moveTo>
                  <a:pt x="0" y="0"/>
                </a:moveTo>
                <a:lnTo>
                  <a:pt x="9503924" y="0"/>
                </a:lnTo>
                <a:lnTo>
                  <a:pt x="9503924" y="3219454"/>
                </a:lnTo>
                <a:lnTo>
                  <a:pt x="0" y="3219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380116" y="1203584"/>
            <a:ext cx="9503924" cy="3152790"/>
            <a:chOff x="0" y="0"/>
            <a:chExt cx="12671899" cy="420372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>
              <a:alphaModFix amt="79000"/>
            </a:blip>
            <a:srcRect l="14682" t="49386" r="18332" b="17260"/>
            <a:stretch>
              <a:fillRect/>
            </a:stretch>
          </p:blipFill>
          <p:spPr>
            <a:xfrm flipH="false" flipV="false">
              <a:off x="0" y="0"/>
              <a:ext cx="12671899" cy="4203721"/>
            </a:xfrm>
            <a:prstGeom prst="rect">
              <a:avLst/>
            </a:prstGeom>
          </p:spPr>
        </p:pic>
      </p:grpSp>
      <p:sp>
        <p:nvSpPr>
          <p:cNvPr name="AutoShape 10" id="10"/>
          <p:cNvSpPr/>
          <p:nvPr/>
        </p:nvSpPr>
        <p:spPr>
          <a:xfrm rot="0">
            <a:off x="4380116" y="1170246"/>
            <a:ext cx="95039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4380116" y="4365899"/>
            <a:ext cx="950392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223326" y="6412230"/>
            <a:ext cx="7217157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Prioritizing preservation/restoration/creation of larger wetlands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15263" y="6412230"/>
            <a:ext cx="6470822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incorporating flooded vegetation in stormwater ponds, restoration of natrual wetlands, and created wetlands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90934" y="1348365"/>
            <a:ext cx="6506132" cy="282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spc="161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can managers and restoration ecologists do with this information?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8005" y="4112303"/>
            <a:ext cx="811751" cy="649401"/>
          </a:xfrm>
          <a:custGeom>
            <a:avLst/>
            <a:gdLst/>
            <a:ahLst/>
            <a:cxnLst/>
            <a:rect r="r" b="b" t="t" l="l"/>
            <a:pathLst>
              <a:path h="649401" w="811751">
                <a:moveTo>
                  <a:pt x="0" y="0"/>
                </a:moveTo>
                <a:lnTo>
                  <a:pt x="811751" y="0"/>
                </a:lnTo>
                <a:lnTo>
                  <a:pt x="811751" y="649401"/>
                </a:lnTo>
                <a:lnTo>
                  <a:pt x="0" y="649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20700" y="4571108"/>
            <a:ext cx="1121366" cy="897093"/>
          </a:xfrm>
          <a:custGeom>
            <a:avLst/>
            <a:gdLst/>
            <a:ahLst/>
            <a:cxnLst/>
            <a:rect r="r" b="b" t="t" l="l"/>
            <a:pathLst>
              <a:path h="897093" w="1121366">
                <a:moveTo>
                  <a:pt x="0" y="0"/>
                </a:moveTo>
                <a:lnTo>
                  <a:pt x="1121366" y="0"/>
                </a:lnTo>
                <a:lnTo>
                  <a:pt x="1121366" y="897092"/>
                </a:lnTo>
                <a:lnTo>
                  <a:pt x="0" y="89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27060" y="5679228"/>
            <a:ext cx="1593640" cy="1274912"/>
          </a:xfrm>
          <a:custGeom>
            <a:avLst/>
            <a:gdLst/>
            <a:ahLst/>
            <a:cxnLst/>
            <a:rect r="r" b="b" t="t" l="l"/>
            <a:pathLst>
              <a:path h="1274912" w="1593640">
                <a:moveTo>
                  <a:pt x="1593640" y="0"/>
                </a:moveTo>
                <a:lnTo>
                  <a:pt x="0" y="0"/>
                </a:lnTo>
                <a:lnTo>
                  <a:pt x="0" y="1274912"/>
                </a:lnTo>
                <a:lnTo>
                  <a:pt x="1593640" y="1274912"/>
                </a:lnTo>
                <a:lnTo>
                  <a:pt x="15936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72218">
            <a:off x="10717591" y="4148702"/>
            <a:ext cx="1110375" cy="844810"/>
          </a:xfrm>
          <a:custGeom>
            <a:avLst/>
            <a:gdLst/>
            <a:ahLst/>
            <a:cxnLst/>
            <a:rect r="r" b="b" t="t" l="l"/>
            <a:pathLst>
              <a:path h="844810" w="1110375">
                <a:moveTo>
                  <a:pt x="0" y="0"/>
                </a:moveTo>
                <a:lnTo>
                  <a:pt x="1110375" y="0"/>
                </a:lnTo>
                <a:lnTo>
                  <a:pt x="1110375" y="844811"/>
                </a:lnTo>
                <a:lnTo>
                  <a:pt x="0" y="8448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79204" y="9072308"/>
            <a:ext cx="3217593" cy="1878270"/>
          </a:xfrm>
          <a:custGeom>
            <a:avLst/>
            <a:gdLst/>
            <a:ahLst/>
            <a:cxnLst/>
            <a:rect r="r" b="b" t="t" l="l"/>
            <a:pathLst>
              <a:path h="1878270" w="3217593">
                <a:moveTo>
                  <a:pt x="0" y="0"/>
                </a:moveTo>
                <a:lnTo>
                  <a:pt x="3217592" y="0"/>
                </a:lnTo>
                <a:lnTo>
                  <a:pt x="3217592" y="1878270"/>
                </a:lnTo>
                <a:lnTo>
                  <a:pt x="0" y="1878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070407" y="4112303"/>
            <a:ext cx="1582887" cy="2062393"/>
          </a:xfrm>
          <a:custGeom>
            <a:avLst/>
            <a:gdLst/>
            <a:ahLst/>
            <a:cxnLst/>
            <a:rect r="r" b="b" t="t" l="l"/>
            <a:pathLst>
              <a:path h="2062393" w="1582887">
                <a:moveTo>
                  <a:pt x="1582887" y="0"/>
                </a:moveTo>
                <a:lnTo>
                  <a:pt x="0" y="0"/>
                </a:lnTo>
                <a:lnTo>
                  <a:pt x="0" y="2062394"/>
                </a:lnTo>
                <a:lnTo>
                  <a:pt x="1582887" y="2062394"/>
                </a:lnTo>
                <a:lnTo>
                  <a:pt x="158288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2729756" y="8097267"/>
            <a:ext cx="1701610" cy="1659070"/>
          </a:xfrm>
          <a:custGeom>
            <a:avLst/>
            <a:gdLst/>
            <a:ahLst/>
            <a:cxnLst/>
            <a:rect r="r" b="b" t="t" l="l"/>
            <a:pathLst>
              <a:path h="1659070" w="1701610">
                <a:moveTo>
                  <a:pt x="1701610" y="0"/>
                </a:moveTo>
                <a:lnTo>
                  <a:pt x="0" y="0"/>
                </a:lnTo>
                <a:lnTo>
                  <a:pt x="0" y="1659069"/>
                </a:lnTo>
                <a:lnTo>
                  <a:pt x="1701610" y="1659069"/>
                </a:lnTo>
                <a:lnTo>
                  <a:pt x="1701610" y="0"/>
                </a:lnTo>
                <a:close/>
              </a:path>
            </a:pathLst>
          </a:custGeom>
          <a:blipFill>
            <a:blip r:embed="rId11">
              <a:alphaModFix amt="5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82" t="0" r="-4330" b="-481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697241"/>
            <a:ext cx="2228612" cy="1735532"/>
          </a:xfrm>
          <a:custGeom>
            <a:avLst/>
            <a:gdLst/>
            <a:ahLst/>
            <a:cxnLst/>
            <a:rect r="r" b="b" t="t" l="l"/>
            <a:pathLst>
              <a:path h="1735532" w="2228612">
                <a:moveTo>
                  <a:pt x="0" y="0"/>
                </a:moveTo>
                <a:lnTo>
                  <a:pt x="2228612" y="0"/>
                </a:lnTo>
                <a:lnTo>
                  <a:pt x="2228612" y="1735531"/>
                </a:lnTo>
                <a:lnTo>
                  <a:pt x="0" y="17355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9756" y="535316"/>
            <a:ext cx="13050944" cy="147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194B74"/>
                </a:solidFill>
                <a:latin typeface="Chunk Five"/>
                <a:ea typeface="Chunk Five"/>
                <a:cs typeface="Chunk Five"/>
                <a:sym typeface="Chunk Five"/>
              </a:rPr>
              <a:t>Thanks to everyone who contributes to eBird.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194B74"/>
                </a:solidFill>
                <a:latin typeface="Open Sans 1"/>
                <a:ea typeface="Open Sans 1"/>
                <a:cs typeface="Open Sans 1"/>
                <a:sym typeface="Open Sans 1"/>
              </a:rPr>
              <a:t>Don’t forget to go birding at small isolated wetlands!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10381"/>
            <a:ext cx="18745139" cy="3026049"/>
            <a:chOff x="0" y="0"/>
            <a:chExt cx="4936991" cy="796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36991" cy="796984"/>
            </a:xfrm>
            <a:custGeom>
              <a:avLst/>
              <a:gdLst/>
              <a:ahLst/>
              <a:cxnLst/>
              <a:rect r="r" b="b" t="t" l="l"/>
              <a:pathLst>
                <a:path h="796984" w="4936991">
                  <a:moveTo>
                    <a:pt x="0" y="0"/>
                  </a:moveTo>
                  <a:lnTo>
                    <a:pt x="4936991" y="0"/>
                  </a:lnTo>
                  <a:lnTo>
                    <a:pt x="4936991" y="796984"/>
                  </a:lnTo>
                  <a:lnTo>
                    <a:pt x="0" y="79698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936991" cy="873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03410" y="2813818"/>
            <a:ext cx="5984590" cy="6444482"/>
            <a:chOff x="0" y="0"/>
            <a:chExt cx="7979453" cy="859264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5176" t="0" r="15176" b="0"/>
            <a:stretch>
              <a:fillRect/>
            </a:stretch>
          </p:blipFill>
          <p:spPr>
            <a:xfrm flipH="false" flipV="false">
              <a:off x="0" y="0"/>
              <a:ext cx="7979453" cy="859264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6151705" y="3762462"/>
            <a:ext cx="5984590" cy="5495838"/>
            <a:chOff x="0" y="0"/>
            <a:chExt cx="7979453" cy="732778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3702" t="0" r="13702" b="0"/>
            <a:stretch>
              <a:fillRect/>
            </a:stretch>
          </p:blipFill>
          <p:spPr>
            <a:xfrm flipH="false" flipV="false">
              <a:off x="0" y="0"/>
              <a:ext cx="7979453" cy="7327783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039108" y="4346596"/>
            <a:ext cx="4941147" cy="4911704"/>
            <a:chOff x="0" y="0"/>
            <a:chExt cx="6588196" cy="654893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16466" t="0" r="16466" b="0"/>
            <a:stretch>
              <a:fillRect/>
            </a:stretch>
          </p:blipFill>
          <p:spPr>
            <a:xfrm flipH="false" flipV="false">
              <a:off x="0" y="0"/>
              <a:ext cx="6588196" cy="6548939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022370" y="579604"/>
            <a:ext cx="1663564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500">
                <a:solidFill>
                  <a:srgbClr val="1F2020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are </a:t>
            </a:r>
            <a:r>
              <a:rPr lang="en-US" sz="7500">
                <a:solidFill>
                  <a:srgbClr val="194B74"/>
                </a:solidFill>
                <a:latin typeface="League Gothic"/>
                <a:ea typeface="League Gothic"/>
                <a:cs typeface="League Gothic"/>
                <a:sym typeface="League Gothic"/>
              </a:rPr>
              <a:t>Geographically Isolated Wetlands</a:t>
            </a:r>
            <a:r>
              <a:rPr lang="en-US" sz="7500">
                <a:solidFill>
                  <a:srgbClr val="1F2020"/>
                </a:solidFill>
                <a:latin typeface="League Gothic"/>
                <a:ea typeface="League Gothic"/>
                <a:cs typeface="League Gothic"/>
                <a:sym typeface="League Gothic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4749" y="1978097"/>
            <a:ext cx="14267005" cy="298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F202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Wetlands with no surface water connection (at least part of the year)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Characterized by: variable hydrology, vegetation, and area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658011" y="9403080"/>
            <a:ext cx="231279" cy="605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true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01277" y="3344923"/>
            <a:ext cx="3597154" cy="359715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437" y="1708068"/>
            <a:ext cx="3273710" cy="3273710"/>
            <a:chOff x="0" y="0"/>
            <a:chExt cx="4364947" cy="43649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6687" t="0" r="16687" b="0"/>
            <a:stretch>
              <a:fillRect/>
            </a:stretch>
          </p:blipFill>
          <p:spPr>
            <a:xfrm flipH="false" flipV="false"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242728" y="1708068"/>
            <a:ext cx="3273710" cy="3273710"/>
            <a:chOff x="0" y="0"/>
            <a:chExt cx="4364947" cy="436494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6875" t="0" r="16875" b="0"/>
            <a:stretch>
              <a:fillRect/>
            </a:stretch>
          </p:blipFill>
          <p:spPr>
            <a:xfrm flipH="false" flipV="false"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701437" y="5305222"/>
            <a:ext cx="3273710" cy="3273710"/>
            <a:chOff x="0" y="0"/>
            <a:chExt cx="4364947" cy="436494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16687" t="0" r="16687" b="0"/>
            <a:stretch>
              <a:fillRect/>
            </a:stretch>
          </p:blipFill>
          <p:spPr>
            <a:xfrm flipH="false" flipV="false"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5242728" y="5305222"/>
            <a:ext cx="3273710" cy="3273710"/>
            <a:chOff x="0" y="0"/>
            <a:chExt cx="4364947" cy="436494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16687" t="0" r="16687" b="0"/>
            <a:stretch>
              <a:fillRect/>
            </a:stretch>
          </p:blipFill>
          <p:spPr>
            <a:xfrm flipH="false" flipV="false"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9866824" y="2279568"/>
            <a:ext cx="6622909" cy="345606"/>
            <a:chOff x="0" y="0"/>
            <a:chExt cx="1744305" cy="910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44305" cy="91024"/>
            </a:xfrm>
            <a:custGeom>
              <a:avLst/>
              <a:gdLst/>
              <a:ahLst/>
              <a:cxnLst/>
              <a:rect r="r" b="b" t="t" l="l"/>
              <a:pathLst>
                <a:path h="91024" w="1744305">
                  <a:moveTo>
                    <a:pt x="0" y="0"/>
                  </a:moveTo>
                  <a:lnTo>
                    <a:pt x="1744305" y="0"/>
                  </a:lnTo>
                  <a:lnTo>
                    <a:pt x="1744305" y="91024"/>
                  </a:lnTo>
                  <a:lnTo>
                    <a:pt x="0" y="9102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744305" cy="16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351933"/>
            <a:ext cx="672737" cy="1499135"/>
          </a:xfrm>
          <a:custGeom>
            <a:avLst/>
            <a:gdLst/>
            <a:ahLst/>
            <a:cxnLst/>
            <a:rect r="r" b="b" t="t" l="l"/>
            <a:pathLst>
              <a:path h="1499135" w="672737">
                <a:moveTo>
                  <a:pt x="0" y="0"/>
                </a:moveTo>
                <a:lnTo>
                  <a:pt x="672737" y="0"/>
                </a:lnTo>
                <a:lnTo>
                  <a:pt x="672737" y="1499135"/>
                </a:lnTo>
                <a:lnTo>
                  <a:pt x="0" y="149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171150" y="1641393"/>
            <a:ext cx="687390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500">
                <a:solidFill>
                  <a:srgbClr val="1F2020"/>
                </a:solidFill>
                <a:latin typeface="League Gothic"/>
                <a:ea typeface="League Gothic"/>
                <a:cs typeface="League Gothic"/>
                <a:sym typeface="League Gothic"/>
              </a:rPr>
              <a:t>Where are they found?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9793" y="6431712"/>
            <a:ext cx="776005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Continental Distribution, with Variety [ie. Carolina Bays, Prairie Potholes, Vernal Pools, etc.]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59793" y="4788332"/>
            <a:ext cx="708815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Embedded in Habitat Mosaics, Across the U.S.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9793" y="3287773"/>
            <a:ext cx="748526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Hardwood forest; </a:t>
            </a:r>
            <a:r>
              <a:rPr lang="en-US" sz="27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Prairie; Pine Savanna; and Cities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35978" cy="10287000"/>
            <a:chOff x="0" y="0"/>
            <a:chExt cx="185309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309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53097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8271876" cy="8229600"/>
          </a:xfrm>
          <a:custGeom>
            <a:avLst/>
            <a:gdLst/>
            <a:ahLst/>
            <a:cxnLst/>
            <a:rect r="r" b="b" t="t" l="l"/>
            <a:pathLst>
              <a:path h="8229600" w="8271876">
                <a:moveTo>
                  <a:pt x="0" y="0"/>
                </a:moveTo>
                <a:lnTo>
                  <a:pt x="8271876" y="0"/>
                </a:lnTo>
                <a:lnTo>
                  <a:pt x="82718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0" t="-2445" r="-35489" b="-244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42907" y="3676366"/>
            <a:ext cx="712668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Evidence species richness is higher in wetlands than surrounding uplands.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42907" y="5549042"/>
            <a:ext cx="702353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Species richness is higher in urban wetlands compared to rural ones.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2907" y="7682728"/>
            <a:ext cx="702353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194B7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But</a:t>
            </a: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 we don’t know how these affect different functional groups of birds...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42907" y="1352418"/>
            <a:ext cx="7344322" cy="188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do we know about </a:t>
            </a:r>
            <a:r>
              <a:rPr lang="en-US" sz="6599">
                <a:solidFill>
                  <a:srgbClr val="194B74"/>
                </a:solidFill>
                <a:latin typeface="League Gothic"/>
                <a:ea typeface="League Gothic"/>
                <a:cs typeface="League Gothic"/>
                <a:sym typeface="League Gothic"/>
              </a:rPr>
              <a:t>Birds</a:t>
            </a: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 in Isolated Wetlands?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65039" y="4731419"/>
            <a:ext cx="3664893" cy="46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*B</a:t>
            </a: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arratt Heitmann et al. 2024, Riffel et al. 2006</a:t>
            </a:r>
          </a:p>
          <a:p>
            <a:pPr algn="ctr">
              <a:lnSpc>
                <a:spcPts val="182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765039" y="6702263"/>
            <a:ext cx="207898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(McKinney and Paton 2009)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8931960" cy="5143500"/>
            <a:chOff x="0" y="0"/>
            <a:chExt cx="2352450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2450" cy="1354667"/>
            </a:xfrm>
            <a:custGeom>
              <a:avLst/>
              <a:gdLst/>
              <a:ahLst/>
              <a:cxnLst/>
              <a:rect r="r" b="b" t="t" l="l"/>
              <a:pathLst>
                <a:path h="1354667" w="2352450">
                  <a:moveTo>
                    <a:pt x="0" y="0"/>
                  </a:moveTo>
                  <a:lnTo>
                    <a:pt x="2352450" y="0"/>
                  </a:lnTo>
                  <a:lnTo>
                    <a:pt x="235245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52450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8931960" cy="5300105"/>
          </a:xfrm>
          <a:custGeom>
            <a:avLst/>
            <a:gdLst/>
            <a:ahLst/>
            <a:cxnLst/>
            <a:rect r="r" b="b" t="t" l="l"/>
            <a:pathLst>
              <a:path h="5300105" w="8931960">
                <a:moveTo>
                  <a:pt x="0" y="0"/>
                </a:moveTo>
                <a:lnTo>
                  <a:pt x="8931960" y="0"/>
                </a:lnTo>
                <a:lnTo>
                  <a:pt x="8931960" y="5300105"/>
                </a:lnTo>
                <a:lnTo>
                  <a:pt x="0" y="530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39" r="0" b="-61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37186" y="4034819"/>
            <a:ext cx="6776554" cy="177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Higher wetland area at the landscape scale (&gt;3 km) supports higher bird biodiversity.</a:t>
            </a: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8361" y="4664119"/>
            <a:ext cx="8583599" cy="5268184"/>
          </a:xfrm>
          <a:custGeom>
            <a:avLst/>
            <a:gdLst/>
            <a:ahLst/>
            <a:cxnLst/>
            <a:rect r="r" b="b" t="t" l="l"/>
            <a:pathLst>
              <a:path h="5268184" w="8583599">
                <a:moveTo>
                  <a:pt x="0" y="0"/>
                </a:moveTo>
                <a:lnTo>
                  <a:pt x="8583599" y="0"/>
                </a:lnTo>
                <a:lnTo>
                  <a:pt x="8583599" y="5268183"/>
                </a:lnTo>
                <a:lnTo>
                  <a:pt x="0" y="5268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192861">
            <a:off x="3493147" y="6384221"/>
            <a:ext cx="1287236" cy="571211"/>
          </a:xfrm>
          <a:custGeom>
            <a:avLst/>
            <a:gdLst/>
            <a:ahLst/>
            <a:cxnLst/>
            <a:rect r="r" b="b" t="t" l="l"/>
            <a:pathLst>
              <a:path h="571211" w="1287236">
                <a:moveTo>
                  <a:pt x="0" y="0"/>
                </a:moveTo>
                <a:lnTo>
                  <a:pt x="1287236" y="0"/>
                </a:lnTo>
                <a:lnTo>
                  <a:pt x="1287236" y="571211"/>
                </a:lnTo>
                <a:lnTo>
                  <a:pt x="0" y="57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40160" y="6188765"/>
            <a:ext cx="928908" cy="631658"/>
          </a:xfrm>
          <a:custGeom>
            <a:avLst/>
            <a:gdLst/>
            <a:ahLst/>
            <a:cxnLst/>
            <a:rect r="r" b="b" t="t" l="l"/>
            <a:pathLst>
              <a:path h="631658" w="928908">
                <a:moveTo>
                  <a:pt x="0" y="0"/>
                </a:moveTo>
                <a:lnTo>
                  <a:pt x="928909" y="0"/>
                </a:lnTo>
                <a:lnTo>
                  <a:pt x="928909" y="631657"/>
                </a:lnTo>
                <a:lnTo>
                  <a:pt x="0" y="631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867573" y="8611193"/>
            <a:ext cx="2375595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(Fairbairn and Dinsmore 2001)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7186" y="7015438"/>
            <a:ext cx="677655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Higher flooded vegetation land cover supports higher bird biodiversity.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67573" y="5938821"/>
            <a:ext cx="1418481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(Webb et al. 2010)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37186" y="1730700"/>
            <a:ext cx="7344322" cy="188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How does</a:t>
            </a:r>
            <a:r>
              <a:rPr lang="en-US" sz="6599">
                <a:solidFill>
                  <a:srgbClr val="194B74"/>
                </a:solidFill>
                <a:latin typeface="League Gothic"/>
                <a:ea typeface="League Gothic"/>
                <a:cs typeface="League Gothic"/>
                <a:sym typeface="League Gothic"/>
              </a:rPr>
              <a:t> land cover</a:t>
            </a: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 impact birds in these wetlands?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903988" cy="2878763"/>
            <a:chOff x="0" y="0"/>
            <a:chExt cx="4715454" cy="758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5454" cy="758193"/>
            </a:xfrm>
            <a:custGeom>
              <a:avLst/>
              <a:gdLst/>
              <a:ahLst/>
              <a:cxnLst/>
              <a:rect r="r" b="b" t="t" l="l"/>
              <a:pathLst>
                <a:path h="758193" w="4715454">
                  <a:moveTo>
                    <a:pt x="0" y="0"/>
                  </a:moveTo>
                  <a:lnTo>
                    <a:pt x="4715454" y="0"/>
                  </a:lnTo>
                  <a:lnTo>
                    <a:pt x="4715454" y="758193"/>
                  </a:lnTo>
                  <a:lnTo>
                    <a:pt x="0" y="75819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715454" cy="834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0658" y="814760"/>
            <a:ext cx="9327169" cy="95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The research gaps we aim to fill: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355117" y="2369848"/>
            <a:ext cx="13193755" cy="7421487"/>
          </a:xfrm>
          <a:custGeom>
            <a:avLst/>
            <a:gdLst/>
            <a:ahLst/>
            <a:cxnLst/>
            <a:rect r="r" b="b" t="t" l="l"/>
            <a:pathLst>
              <a:path h="7421487" w="13193755">
                <a:moveTo>
                  <a:pt x="0" y="0"/>
                </a:moveTo>
                <a:lnTo>
                  <a:pt x="13193755" y="0"/>
                </a:lnTo>
                <a:lnTo>
                  <a:pt x="13193755" y="7421487"/>
                </a:lnTo>
                <a:lnTo>
                  <a:pt x="0" y="742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903988" cy="4862125"/>
            <a:chOff x="0" y="0"/>
            <a:chExt cx="4715454" cy="1280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5454" cy="1280560"/>
            </a:xfrm>
            <a:custGeom>
              <a:avLst/>
              <a:gdLst/>
              <a:ahLst/>
              <a:cxnLst/>
              <a:rect r="r" b="b" t="t" l="l"/>
              <a:pathLst>
                <a:path h="1280560" w="4715454">
                  <a:moveTo>
                    <a:pt x="0" y="0"/>
                  </a:moveTo>
                  <a:lnTo>
                    <a:pt x="4715454" y="0"/>
                  </a:lnTo>
                  <a:lnTo>
                    <a:pt x="4715454" y="1280560"/>
                  </a:lnTo>
                  <a:lnTo>
                    <a:pt x="0" y="128056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715454" cy="1356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0658" y="709093"/>
            <a:ext cx="16528642" cy="188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Integrating 207 wetlands with eBird hotspots across the conterminous United States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443450" y="2107971"/>
            <a:ext cx="12815850" cy="7516254"/>
          </a:xfrm>
          <a:custGeom>
            <a:avLst/>
            <a:gdLst/>
            <a:ahLst/>
            <a:cxnLst/>
            <a:rect r="r" b="b" t="t" l="l"/>
            <a:pathLst>
              <a:path h="7516254" w="12815850">
                <a:moveTo>
                  <a:pt x="0" y="0"/>
                </a:moveTo>
                <a:lnTo>
                  <a:pt x="12815850" y="0"/>
                </a:lnTo>
                <a:lnTo>
                  <a:pt x="12815850" y="7516254"/>
                </a:lnTo>
                <a:lnTo>
                  <a:pt x="0" y="7516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496448" cy="3035139"/>
            <a:chOff x="0" y="0"/>
            <a:chExt cx="2501122" cy="7993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122" cy="799378"/>
            </a:xfrm>
            <a:custGeom>
              <a:avLst/>
              <a:gdLst/>
              <a:ahLst/>
              <a:cxnLst/>
              <a:rect r="r" b="b" t="t" l="l"/>
              <a:pathLst>
                <a:path h="799378" w="2501122">
                  <a:moveTo>
                    <a:pt x="0" y="0"/>
                  </a:moveTo>
                  <a:lnTo>
                    <a:pt x="2501122" y="0"/>
                  </a:lnTo>
                  <a:lnTo>
                    <a:pt x="2501122" y="799378"/>
                  </a:lnTo>
                  <a:lnTo>
                    <a:pt x="0" y="799378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501122" cy="866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96448" y="5991449"/>
            <a:ext cx="8939111" cy="4295551"/>
            <a:chOff x="0" y="0"/>
            <a:chExt cx="2354334" cy="11313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4334" cy="1131339"/>
            </a:xfrm>
            <a:custGeom>
              <a:avLst/>
              <a:gdLst/>
              <a:ahLst/>
              <a:cxnLst/>
              <a:rect r="r" b="b" t="t" l="l"/>
              <a:pathLst>
                <a:path h="1131339" w="2354334">
                  <a:moveTo>
                    <a:pt x="0" y="0"/>
                  </a:moveTo>
                  <a:lnTo>
                    <a:pt x="2354334" y="0"/>
                  </a:lnTo>
                  <a:lnTo>
                    <a:pt x="2354334" y="1131339"/>
                  </a:lnTo>
                  <a:lnTo>
                    <a:pt x="0" y="1131339"/>
                  </a:lnTo>
                  <a:close/>
                </a:path>
              </a:pathLst>
            </a:custGeom>
            <a:solidFill>
              <a:srgbClr val="194B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54334" cy="1198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96448" y="0"/>
            <a:ext cx="8791552" cy="5991449"/>
            <a:chOff x="0" y="0"/>
            <a:chExt cx="11722069" cy="798859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9047" t="0" r="9047" b="0"/>
            <a:stretch>
              <a:fillRect/>
            </a:stretch>
          </p:blipFill>
          <p:spPr>
            <a:xfrm flipH="false" flipV="false">
              <a:off x="0" y="0"/>
              <a:ext cx="11722069" cy="7988598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609115" y="7143750"/>
            <a:ext cx="6650185" cy="189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Calculating overall species richness at each eBird hotspot, as well as species richness of 5 different functional groups (Tobias et al. 2022).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13928" y="3531966"/>
            <a:ext cx="6218784" cy="4360922"/>
          </a:xfrm>
          <a:custGeom>
            <a:avLst/>
            <a:gdLst/>
            <a:ahLst/>
            <a:cxnLst/>
            <a:rect r="r" b="b" t="t" l="l"/>
            <a:pathLst>
              <a:path h="4360922" w="6218784">
                <a:moveTo>
                  <a:pt x="0" y="0"/>
                </a:moveTo>
                <a:lnTo>
                  <a:pt x="6218784" y="0"/>
                </a:lnTo>
                <a:lnTo>
                  <a:pt x="6218784" y="4360922"/>
                </a:lnTo>
                <a:lnTo>
                  <a:pt x="0" y="4360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658180" y="3665204"/>
            <a:ext cx="1986016" cy="67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9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eBird Hotspot ID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23120" y="3665204"/>
            <a:ext cx="1800400" cy="67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9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Species Richness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91254" y="3665204"/>
            <a:ext cx="1800400" cy="33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9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Land Cover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8040" y="351458"/>
            <a:ext cx="8195664" cy="24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5"/>
              </a:lnSpc>
            </a:pPr>
            <a:r>
              <a:rPr lang="en-US" sz="57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Gathering land cover data from Google Earth Engine, and calculating species richness from eBird.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8111" y="9659737"/>
            <a:ext cx="424011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Generalized Linear Model (6 of them)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8355826"/>
            <a:ext cx="319763" cy="879074"/>
          </a:xfrm>
          <a:custGeom>
            <a:avLst/>
            <a:gdLst/>
            <a:ahLst/>
            <a:cxnLst/>
            <a:rect r="r" b="b" t="t" l="l"/>
            <a:pathLst>
              <a:path h="879074" w="319763">
                <a:moveTo>
                  <a:pt x="0" y="0"/>
                </a:moveTo>
                <a:lnTo>
                  <a:pt x="319763" y="0"/>
                </a:lnTo>
                <a:lnTo>
                  <a:pt x="319763" y="879073"/>
                </a:lnTo>
                <a:lnTo>
                  <a:pt x="0" y="87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8142831" y="4703963"/>
            <a:ext cx="319763" cy="879074"/>
          </a:xfrm>
          <a:custGeom>
            <a:avLst/>
            <a:gdLst/>
            <a:ahLst/>
            <a:cxnLst/>
            <a:rect r="r" b="b" t="t" l="l"/>
            <a:pathLst>
              <a:path h="879074" w="319763">
                <a:moveTo>
                  <a:pt x="0" y="0"/>
                </a:moveTo>
                <a:lnTo>
                  <a:pt x="319763" y="0"/>
                </a:lnTo>
                <a:lnTo>
                  <a:pt x="319763" y="879074"/>
                </a:lnTo>
                <a:lnTo>
                  <a:pt x="0" y="879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7903988" cy="4862125"/>
            <a:chOff x="0" y="0"/>
            <a:chExt cx="4715454" cy="1280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5454" cy="1280560"/>
            </a:xfrm>
            <a:custGeom>
              <a:avLst/>
              <a:gdLst/>
              <a:ahLst/>
              <a:cxnLst/>
              <a:rect r="r" b="b" t="t" l="l"/>
              <a:pathLst>
                <a:path h="1280560" w="4715454">
                  <a:moveTo>
                    <a:pt x="0" y="0"/>
                  </a:moveTo>
                  <a:lnTo>
                    <a:pt x="4715454" y="0"/>
                  </a:lnTo>
                  <a:lnTo>
                    <a:pt x="4715454" y="1280560"/>
                  </a:lnTo>
                  <a:lnTo>
                    <a:pt x="0" y="128056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715454" cy="1356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01315" y="1028700"/>
            <a:ext cx="13101358" cy="2649530"/>
          </a:xfrm>
          <a:custGeom>
            <a:avLst/>
            <a:gdLst/>
            <a:ahLst/>
            <a:cxnLst/>
            <a:rect r="r" b="b" t="t" l="l"/>
            <a:pathLst>
              <a:path h="2649530" w="13101358">
                <a:moveTo>
                  <a:pt x="0" y="0"/>
                </a:moveTo>
                <a:lnTo>
                  <a:pt x="13101358" y="0"/>
                </a:lnTo>
                <a:lnTo>
                  <a:pt x="13101358" y="2649530"/>
                </a:lnTo>
                <a:lnTo>
                  <a:pt x="0" y="264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92335" y="3678230"/>
            <a:ext cx="10303329" cy="6583243"/>
          </a:xfrm>
          <a:custGeom>
            <a:avLst/>
            <a:gdLst/>
            <a:ahLst/>
            <a:cxnLst/>
            <a:rect r="r" b="b" t="t" l="l"/>
            <a:pathLst>
              <a:path h="6583243" w="10303329">
                <a:moveTo>
                  <a:pt x="0" y="0"/>
                </a:moveTo>
                <a:lnTo>
                  <a:pt x="10303330" y="0"/>
                </a:lnTo>
                <a:lnTo>
                  <a:pt x="10303330" y="6583243"/>
                </a:lnTo>
                <a:lnTo>
                  <a:pt x="0" y="6583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45053" y="7226605"/>
            <a:ext cx="381566" cy="524490"/>
          </a:xfrm>
          <a:custGeom>
            <a:avLst/>
            <a:gdLst/>
            <a:ahLst/>
            <a:cxnLst/>
            <a:rect r="r" b="b" t="t" l="l"/>
            <a:pathLst>
              <a:path h="524490" w="381566">
                <a:moveTo>
                  <a:pt x="0" y="0"/>
                </a:moveTo>
                <a:lnTo>
                  <a:pt x="381567" y="0"/>
                </a:lnTo>
                <a:lnTo>
                  <a:pt x="381567" y="524490"/>
                </a:lnTo>
                <a:lnTo>
                  <a:pt x="0" y="524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045288" y="5908157"/>
            <a:ext cx="342111" cy="3421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87399" y="8570966"/>
            <a:ext cx="296186" cy="29618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63500"/>
              <a:ext cx="533400" cy="609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28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DAGP6qp0zdg</dc:identifier>
  <dcterms:modified xsi:type="dcterms:W3CDTF">2011-08-01T06:04:30Z</dcterms:modified>
  <cp:revision>1</cp:revision>
  <dc:title>V2 Bird Biodiversity</dc:title>
</cp:coreProperties>
</file>